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61" r:id="rId3"/>
    <p:sldId id="258" r:id="rId4"/>
    <p:sldId id="260" r:id="rId5"/>
    <p:sldId id="263" r:id="rId6"/>
    <p:sldId id="264" r:id="rId7"/>
    <p:sldId id="265" r:id="rId8"/>
    <p:sldId id="266" r:id="rId9"/>
    <p:sldId id="267" r:id="rId10"/>
    <p:sldId id="268" r:id="rId11"/>
    <p:sldId id="269" r:id="rId12"/>
    <p:sldId id="270" r:id="rId13"/>
    <p:sldId id="271" r:id="rId14"/>
    <p:sldId id="259" r:id="rId15"/>
    <p:sldId id="272" r:id="rId16"/>
    <p:sldId id="273" r:id="rId17"/>
    <p:sldId id="274" r:id="rId18"/>
    <p:sldId id="275" r:id="rId19"/>
    <p:sldId id="262"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905" autoAdjust="0"/>
    <p:restoredTop sz="94643" autoAdjust="0"/>
  </p:normalViewPr>
  <p:slideViewPr>
    <p:cSldViewPr>
      <p:cViewPr varScale="1">
        <p:scale>
          <a:sx n="89" d="100"/>
          <a:sy n="89" d="100"/>
        </p:scale>
        <p:origin x="-1904"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4077B52-C45A-42F9-A474-C5180744310E}" type="datetimeFigureOut">
              <a:rPr lang="en-GB" smtClean="0"/>
              <a:t>4/17/13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F7206C6-B887-4035-BC54-63A58B6BD119}" type="slidenum">
              <a:rPr lang="en-GB" smtClean="0"/>
              <a:t>‹#›</a:t>
            </a:fld>
            <a:endParaRPr lang="en-GB"/>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077B52-C45A-42F9-A474-C5180744310E}" type="datetimeFigureOut">
              <a:rPr lang="en-GB" smtClean="0"/>
              <a:t>4/17/13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F7206C6-B887-4035-BC54-63A58B6BD119}"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077B52-C45A-42F9-A474-C5180744310E}" type="datetimeFigureOut">
              <a:rPr lang="en-GB" smtClean="0"/>
              <a:t>4/17/13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F7206C6-B887-4035-BC54-63A58B6BD119}"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077B52-C45A-42F9-A474-C5180744310E}" type="datetimeFigureOut">
              <a:rPr lang="en-GB" smtClean="0"/>
              <a:t>4/17/13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F7206C6-B887-4035-BC54-63A58B6BD119}"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4077B52-C45A-42F9-A474-C5180744310E}" type="datetimeFigureOut">
              <a:rPr lang="en-GB" smtClean="0"/>
              <a:t>4/17/13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F7206C6-B887-4035-BC54-63A58B6BD119}" type="slidenum">
              <a:rPr lang="en-GB" smtClean="0"/>
              <a:t>‹#›</a:t>
            </a:fld>
            <a:endParaRPr lang="en-GB"/>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4077B52-C45A-42F9-A474-C5180744310E}" type="datetimeFigureOut">
              <a:rPr lang="en-GB" smtClean="0"/>
              <a:t>4/17/13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F7206C6-B887-4035-BC54-63A58B6BD119}"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4077B52-C45A-42F9-A474-C5180744310E}" type="datetimeFigureOut">
              <a:rPr lang="en-GB" smtClean="0"/>
              <a:t>4/17/13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F7206C6-B887-4035-BC54-63A58B6BD119}" type="slidenum">
              <a:rPr lang="en-GB" smtClean="0"/>
              <a:t>‹#›</a:t>
            </a:fld>
            <a:endParaRPr lang="en-GB"/>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4077B52-C45A-42F9-A474-C5180744310E}" type="datetimeFigureOut">
              <a:rPr lang="en-GB" smtClean="0"/>
              <a:t>4/17/13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F7206C6-B887-4035-BC54-63A58B6BD119}"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077B52-C45A-42F9-A474-C5180744310E}" type="datetimeFigureOut">
              <a:rPr lang="en-GB" smtClean="0"/>
              <a:t>4/17/13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F7206C6-B887-4035-BC54-63A58B6BD119}"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077B52-C45A-42F9-A474-C5180744310E}" type="datetimeFigureOut">
              <a:rPr lang="en-GB" smtClean="0"/>
              <a:t>4/17/13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F7206C6-B887-4035-BC54-63A58B6BD119}" type="slidenum">
              <a:rPr lang="en-GB" smtClean="0"/>
              <a:t>‹#›</a:t>
            </a:fld>
            <a:endParaRPr lang="en-GB"/>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077B52-C45A-42F9-A474-C5180744310E}" type="datetimeFigureOut">
              <a:rPr lang="en-GB" smtClean="0"/>
              <a:t>4/17/13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F7206C6-B887-4035-BC54-63A58B6BD119}" type="slidenum">
              <a:rPr lang="en-GB" smtClean="0"/>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F4077B52-C45A-42F9-A474-C5180744310E}" type="datetimeFigureOut">
              <a:rPr lang="en-GB" smtClean="0"/>
              <a:t>4/17/13</a:t>
            </a:fld>
            <a:endParaRPr lang="en-GB"/>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GB"/>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4F7206C6-B887-4035-BC54-63A58B6BD119}" type="slidenum">
              <a:rPr lang="en-GB" smtClean="0"/>
              <a:t>‹#›</a:t>
            </a:fld>
            <a:endParaRPr lang="en-GB"/>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st-julians-itgs.wikispaces.com/3.2+Software" TargetMode="External"/><Relationship Id="rId4" Type="http://schemas.openxmlformats.org/officeDocument/2006/relationships/hyperlink" Target="http://en.wikipedia.org/wiki/Software_development_process" TargetMode="External"/><Relationship Id="rId5" Type="http://schemas.openxmlformats.org/officeDocument/2006/relationships/hyperlink" Target="http://prezi.com/oudwgfjxknjd/itgs-software/" TargetMode="External"/><Relationship Id="rId6" Type="http://schemas.openxmlformats.org/officeDocument/2006/relationships/hyperlink" Target="http://oz.stern.nyu.edu/fall99/pdf/software.pdf" TargetMode="External"/><Relationship Id="rId7" Type="http://schemas.openxmlformats.org/officeDocument/2006/relationships/hyperlink" Target="http://en.wikipedia.org/wiki/Delimiter-separated_values" TargetMode="External"/><Relationship Id="rId8" Type="http://schemas.openxmlformats.org/officeDocument/2006/relationships/hyperlink" Target="http://en.wikipedia.org/wiki/Business_software" TargetMode="External"/><Relationship Id="rId9" Type="http://schemas.openxmlformats.org/officeDocument/2006/relationships/hyperlink" Target="http://en.wikipedia.org/wiki/Software_license" TargetMode="External"/><Relationship Id="rId10" Type="http://schemas.openxmlformats.org/officeDocument/2006/relationships/hyperlink" Target="http://www.techterms.com/definition/systemsoftware" TargetMode="External"/><Relationship Id="rId11" Type="http://schemas.openxmlformats.org/officeDocument/2006/relationships/hyperlink" Target="http://www.iplanner.net/business-financial/online/how-to-articles.aspx?article_id=software-web-based" TargetMode="External"/><Relationship Id="rId1" Type="http://schemas.openxmlformats.org/officeDocument/2006/relationships/slideLayout" Target="../slideLayouts/slideLayout2.xml"/><Relationship Id="rId2" Type="http://schemas.openxmlformats.org/officeDocument/2006/relationships/hyperlink" Target="http://www.orbit-computer-solutions.com/Computer-Software.php"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Software</a:t>
            </a:r>
            <a:endParaRPr lang="en-GB" dirty="0"/>
          </a:p>
        </p:txBody>
      </p:sp>
      <p:sp>
        <p:nvSpPr>
          <p:cNvPr id="3" name="Subtitle 2"/>
          <p:cNvSpPr>
            <a:spLocks noGrp="1"/>
          </p:cNvSpPr>
          <p:nvPr>
            <p:ph type="subTitle" idx="1"/>
          </p:nvPr>
        </p:nvSpPr>
        <p:spPr/>
        <p:txBody>
          <a:bodyPr/>
          <a:lstStyle/>
          <a:p>
            <a:r>
              <a:rPr lang="en-GB" dirty="0" smtClean="0"/>
              <a:t>Elias Bergroth</a:t>
            </a:r>
            <a:endParaRPr lang="en-GB" dirty="0"/>
          </a:p>
        </p:txBody>
      </p:sp>
    </p:spTree>
    <p:extLst>
      <p:ext uri="{BB962C8B-B14F-4D97-AF65-F5344CB8AC3E}">
        <p14:creationId xmlns:p14="http://schemas.microsoft.com/office/powerpoint/2010/main" val="416474955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t>Web-based Software</a:t>
            </a:r>
            <a:endParaRPr lang="en-GB" sz="3600" dirty="0"/>
          </a:p>
        </p:txBody>
      </p:sp>
      <p:sp>
        <p:nvSpPr>
          <p:cNvPr id="3" name="Content Placeholder 2"/>
          <p:cNvSpPr>
            <a:spLocks noGrp="1"/>
          </p:cNvSpPr>
          <p:nvPr>
            <p:ph idx="1"/>
          </p:nvPr>
        </p:nvSpPr>
        <p:spPr/>
        <p:txBody>
          <a:bodyPr/>
          <a:lstStyle/>
          <a:p>
            <a:pPr marL="0" indent="0">
              <a:buNone/>
            </a:pPr>
            <a:r>
              <a:rPr lang="en-GB" dirty="0" smtClean="0"/>
              <a:t>Web-based software generally refers to applications accessed over the Internet (</a:t>
            </a:r>
            <a:r>
              <a:rPr lang="en-GB" dirty="0">
                <a:solidFill>
                  <a:srgbClr val="FF0000"/>
                </a:solidFill>
              </a:rPr>
              <a:t>O</a:t>
            </a:r>
            <a:r>
              <a:rPr lang="en-GB" dirty="0" smtClean="0">
                <a:solidFill>
                  <a:srgbClr val="FF0000"/>
                </a:solidFill>
              </a:rPr>
              <a:t>r any other network, but generally the Internet</a:t>
            </a:r>
            <a:r>
              <a:rPr lang="en-GB" dirty="0" smtClean="0"/>
              <a:t>). Web-based software is convenient as it allows a much more effective way to update and maintain the product, as distribution of the software can be handled easily and the </a:t>
            </a:r>
            <a:endParaRPr lang="en-GB" dirty="0"/>
          </a:p>
        </p:txBody>
      </p:sp>
    </p:spTree>
    <p:extLst>
      <p:ext uri="{BB962C8B-B14F-4D97-AF65-F5344CB8AC3E}">
        <p14:creationId xmlns:p14="http://schemas.microsoft.com/office/powerpoint/2010/main" val="249694418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t>User Support</a:t>
            </a:r>
            <a:endParaRPr lang="en-GB" sz="3600" dirty="0"/>
          </a:p>
        </p:txBody>
      </p:sp>
      <p:sp>
        <p:nvSpPr>
          <p:cNvPr id="3" name="Content Placeholder 2"/>
          <p:cNvSpPr>
            <a:spLocks noGrp="1"/>
          </p:cNvSpPr>
          <p:nvPr>
            <p:ph idx="1"/>
          </p:nvPr>
        </p:nvSpPr>
        <p:spPr>
          <a:xfrm>
            <a:off x="762000" y="685800"/>
            <a:ext cx="7543800" cy="4615408"/>
          </a:xfrm>
        </p:spPr>
        <p:txBody>
          <a:bodyPr/>
          <a:lstStyle/>
          <a:p>
            <a:pPr marL="0" indent="0">
              <a:buNone/>
            </a:pPr>
            <a:r>
              <a:rPr lang="en-US" dirty="0"/>
              <a:t>User support is basically tech support.</a:t>
            </a:r>
          </a:p>
          <a:p>
            <a:pPr marL="0" indent="0">
              <a:buNone/>
            </a:pPr>
            <a:endParaRPr lang="en-US" dirty="0"/>
          </a:p>
          <a:p>
            <a:pPr marL="0" indent="0">
              <a:buNone/>
            </a:pPr>
            <a:r>
              <a:rPr lang="en-US" dirty="0"/>
              <a:t>The developers of the product should offer a basic amount of customer support in order to provide the best experience for the users. Support offered can be as simple as directing the user how to perform tasks on the software or more advanced such as having a look at a more serious problem with the software.</a:t>
            </a:r>
          </a:p>
          <a:p>
            <a:endParaRPr lang="en-GB" dirty="0"/>
          </a:p>
        </p:txBody>
      </p:sp>
    </p:spTree>
    <p:extLst>
      <p:ext uri="{BB962C8B-B14F-4D97-AF65-F5344CB8AC3E}">
        <p14:creationId xmlns:p14="http://schemas.microsoft.com/office/powerpoint/2010/main" val="249694418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t>File Format</a:t>
            </a:r>
            <a:endParaRPr lang="en-GB" sz="3600" dirty="0"/>
          </a:p>
        </p:txBody>
      </p:sp>
      <p:sp>
        <p:nvSpPr>
          <p:cNvPr id="3" name="Content Placeholder 2"/>
          <p:cNvSpPr>
            <a:spLocks noGrp="1"/>
          </p:cNvSpPr>
          <p:nvPr>
            <p:ph idx="1"/>
          </p:nvPr>
        </p:nvSpPr>
        <p:spPr/>
        <p:txBody>
          <a:bodyPr>
            <a:normAutofit/>
          </a:bodyPr>
          <a:lstStyle/>
          <a:p>
            <a:pPr marL="0" indent="0">
              <a:buNone/>
            </a:pPr>
            <a:r>
              <a:rPr lang="en-US" dirty="0"/>
              <a:t>File formats are different file types encoded for storage in computing. </a:t>
            </a:r>
            <a:endParaRPr lang="en-US" dirty="0" smtClean="0"/>
          </a:p>
          <a:p>
            <a:pPr marL="0" indent="0">
              <a:buNone/>
            </a:pPr>
            <a:endParaRPr lang="en-US" dirty="0"/>
          </a:p>
          <a:p>
            <a:pPr marL="0" indent="0">
              <a:buNone/>
            </a:pPr>
            <a:r>
              <a:rPr lang="en-US" dirty="0"/>
              <a:t>File formats can be very specialized for their role such as Portable Network Graphics (Stores bitmapped images using lossless data compression) or more standard such as Rich Text File. File formats can be differentiated from the </a:t>
            </a:r>
            <a:r>
              <a:rPr lang="en-US" dirty="0" smtClean="0"/>
              <a:t>filename extension</a:t>
            </a:r>
            <a:endParaRPr lang="en-US" dirty="0"/>
          </a:p>
          <a:p>
            <a:endParaRPr lang="en-GB" dirty="0"/>
          </a:p>
        </p:txBody>
      </p:sp>
    </p:spTree>
    <p:extLst>
      <p:ext uri="{BB962C8B-B14F-4D97-AF65-F5344CB8AC3E}">
        <p14:creationId xmlns:p14="http://schemas.microsoft.com/office/powerpoint/2010/main" val="249694418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t>Data Transfer</a:t>
            </a:r>
            <a:endParaRPr lang="en-GB" sz="3600" dirty="0"/>
          </a:p>
        </p:txBody>
      </p:sp>
      <p:sp>
        <p:nvSpPr>
          <p:cNvPr id="3" name="Content Placeholder 2"/>
          <p:cNvSpPr>
            <a:spLocks noGrp="1"/>
          </p:cNvSpPr>
          <p:nvPr>
            <p:ph idx="1"/>
          </p:nvPr>
        </p:nvSpPr>
        <p:spPr/>
        <p:txBody>
          <a:bodyPr>
            <a:normAutofit fontScale="92500" lnSpcReduction="20000"/>
          </a:bodyPr>
          <a:lstStyle/>
          <a:p>
            <a:pPr marL="0" indent="0">
              <a:buNone/>
            </a:pPr>
            <a:r>
              <a:rPr lang="en-GB" dirty="0" smtClean="0"/>
              <a:t>Data transfer is defined as the transmission of information typically via a network. Data can be sent over numerous methods, which are, but aren’t limited to:</a:t>
            </a:r>
          </a:p>
          <a:p>
            <a:pPr marL="0" indent="0">
              <a:buNone/>
            </a:pPr>
            <a:endParaRPr lang="en-GB" dirty="0"/>
          </a:p>
          <a:p>
            <a:r>
              <a:rPr lang="en-GB" dirty="0" smtClean="0"/>
              <a:t>Tab delimited text file (</a:t>
            </a:r>
            <a:r>
              <a:rPr lang="en-GB" dirty="0" smtClean="0">
                <a:solidFill>
                  <a:srgbClr val="FF0000"/>
                </a:solidFill>
              </a:rPr>
              <a:t>Special plain text in which each column of text is separated by a tab. When transferred the formatting disappears but the text remains. This allows the text file to be opened using multiple programs such as </a:t>
            </a:r>
            <a:r>
              <a:rPr lang="en-GB" dirty="0" err="1" smtClean="0">
                <a:solidFill>
                  <a:srgbClr val="FF0000"/>
                </a:solidFill>
              </a:rPr>
              <a:t>spreadsheet</a:t>
            </a:r>
            <a:r>
              <a:rPr lang="en-GB" dirty="0" smtClean="0">
                <a:solidFill>
                  <a:srgbClr val="FF0000"/>
                </a:solidFill>
              </a:rPr>
              <a:t> programs and text programs</a:t>
            </a:r>
            <a:r>
              <a:rPr lang="en-GB" dirty="0" smtClean="0">
                <a:solidFill>
                  <a:schemeClr val="tx1"/>
                </a:solidFill>
              </a:rPr>
              <a:t>)</a:t>
            </a:r>
          </a:p>
          <a:p>
            <a:r>
              <a:rPr lang="en-GB" dirty="0" smtClean="0"/>
              <a:t>ASCII (</a:t>
            </a:r>
            <a:r>
              <a:rPr lang="en-GB" dirty="0" smtClean="0">
                <a:solidFill>
                  <a:srgbClr val="FF0000"/>
                </a:solidFill>
              </a:rPr>
              <a:t>Each character is a unique 8-bit code which represents text. Good for encoding and sending over simple data</a:t>
            </a:r>
            <a:r>
              <a:rPr lang="en-GB" dirty="0" smtClean="0"/>
              <a:t>)</a:t>
            </a:r>
          </a:p>
          <a:p>
            <a:r>
              <a:rPr lang="en-GB" dirty="0" smtClean="0"/>
              <a:t>Zipped file </a:t>
            </a:r>
            <a:r>
              <a:rPr lang="en-GB" dirty="0" smtClean="0">
                <a:solidFill>
                  <a:schemeClr val="tx1"/>
                </a:solidFill>
              </a:rPr>
              <a:t>(</a:t>
            </a:r>
            <a:r>
              <a:rPr lang="en-GB" dirty="0" smtClean="0">
                <a:solidFill>
                  <a:srgbClr val="FF0000"/>
                </a:solidFill>
              </a:rPr>
              <a:t>Zip files contain 1 or more files that have been compressed to reduce file size</a:t>
            </a:r>
            <a:r>
              <a:rPr lang="en-GB" dirty="0" smtClean="0">
                <a:solidFill>
                  <a:schemeClr val="tx1"/>
                </a:solidFill>
              </a:rPr>
              <a:t>)</a:t>
            </a:r>
            <a:endParaRPr lang="en-GB" dirty="0"/>
          </a:p>
        </p:txBody>
      </p:sp>
    </p:spTree>
    <p:extLst>
      <p:ext uri="{BB962C8B-B14F-4D97-AF65-F5344CB8AC3E}">
        <p14:creationId xmlns:p14="http://schemas.microsoft.com/office/powerpoint/2010/main" val="249694418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755576" y="4581128"/>
            <a:ext cx="7560840" cy="1600200"/>
          </a:xfrm>
        </p:spPr>
        <p:txBody>
          <a:bodyPr/>
          <a:lstStyle/>
          <a:p>
            <a:pPr algn="ctr"/>
            <a:r>
              <a:rPr lang="en-GB" dirty="0" smtClean="0"/>
              <a:t>System Utilities Index</a:t>
            </a:r>
            <a:endParaRPr lang="en-GB" dirty="0"/>
          </a:p>
        </p:txBody>
      </p:sp>
      <p:sp>
        <p:nvSpPr>
          <p:cNvPr id="6" name="Content Placeholder 5"/>
          <p:cNvSpPr>
            <a:spLocks noGrp="1"/>
          </p:cNvSpPr>
          <p:nvPr>
            <p:ph idx="1"/>
          </p:nvPr>
        </p:nvSpPr>
        <p:spPr>
          <a:xfrm>
            <a:off x="762000" y="908720"/>
            <a:ext cx="7543800" cy="3663280"/>
          </a:xfrm>
        </p:spPr>
        <p:txBody>
          <a:bodyPr vert="horz" numCol="1">
            <a:normAutofit/>
          </a:bodyPr>
          <a:lstStyle/>
          <a:p>
            <a:pPr algn="ctr"/>
            <a:r>
              <a:rPr lang="en-GB" dirty="0" smtClean="0"/>
              <a:t>Disk Utility Software</a:t>
            </a:r>
          </a:p>
          <a:p>
            <a:pPr algn="ctr"/>
            <a:r>
              <a:rPr lang="en-GB" dirty="0" smtClean="0"/>
              <a:t>File Management</a:t>
            </a:r>
          </a:p>
          <a:p>
            <a:pPr algn="ctr"/>
            <a:r>
              <a:rPr lang="en-GB" dirty="0" smtClean="0"/>
              <a:t>Virus Scanning</a:t>
            </a:r>
          </a:p>
          <a:p>
            <a:pPr algn="ctr"/>
            <a:r>
              <a:rPr lang="en-GB" dirty="0" smtClean="0"/>
              <a:t>Compression/</a:t>
            </a:r>
            <a:r>
              <a:rPr lang="en-GB" dirty="0" smtClean="0"/>
              <a:t>Decompression</a:t>
            </a:r>
            <a:endParaRPr lang="en-GB" dirty="0" smtClean="0"/>
          </a:p>
        </p:txBody>
      </p:sp>
    </p:spTree>
    <p:extLst>
      <p:ext uri="{BB962C8B-B14F-4D97-AF65-F5344CB8AC3E}">
        <p14:creationId xmlns:p14="http://schemas.microsoft.com/office/powerpoint/2010/main" val="3391650759"/>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t>Disk Utility Software</a:t>
            </a:r>
            <a:endParaRPr lang="en-GB" sz="3600" dirty="0"/>
          </a:p>
        </p:txBody>
      </p:sp>
      <p:sp>
        <p:nvSpPr>
          <p:cNvPr id="3" name="Content Placeholder 2"/>
          <p:cNvSpPr>
            <a:spLocks noGrp="1"/>
          </p:cNvSpPr>
          <p:nvPr>
            <p:ph idx="1"/>
          </p:nvPr>
        </p:nvSpPr>
        <p:spPr/>
        <p:txBody>
          <a:bodyPr/>
          <a:lstStyle/>
          <a:p>
            <a:pPr marL="0" indent="0">
              <a:buNone/>
            </a:pPr>
            <a:r>
              <a:rPr lang="en-GB" dirty="0" smtClean="0"/>
              <a:t>Utility software is specialized system software that focuses on how the computer operates at a technical level, in contrast to application software which is more focused to user-ended use. Utility software is devoted for people with advanced understanding of computing, and is not required to be modified in order to gain maximum satisfaction from the computer.</a:t>
            </a:r>
            <a:endParaRPr lang="en-GB" dirty="0"/>
          </a:p>
        </p:txBody>
      </p:sp>
    </p:spTree>
    <p:extLst>
      <p:ext uri="{BB962C8B-B14F-4D97-AF65-F5344CB8AC3E}">
        <p14:creationId xmlns:p14="http://schemas.microsoft.com/office/powerpoint/2010/main" val="124747761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t>File Management</a:t>
            </a:r>
            <a:endParaRPr lang="en-GB" sz="3600" dirty="0"/>
          </a:p>
        </p:txBody>
      </p:sp>
      <p:sp>
        <p:nvSpPr>
          <p:cNvPr id="3" name="Content Placeholder 2"/>
          <p:cNvSpPr>
            <a:spLocks noGrp="1"/>
          </p:cNvSpPr>
          <p:nvPr>
            <p:ph idx="1"/>
          </p:nvPr>
        </p:nvSpPr>
        <p:spPr>
          <a:xfrm>
            <a:off x="762000" y="685800"/>
            <a:ext cx="3810000" cy="4759424"/>
          </a:xfrm>
        </p:spPr>
        <p:txBody>
          <a:bodyPr>
            <a:normAutofit fontScale="85000" lnSpcReduction="20000"/>
          </a:bodyPr>
          <a:lstStyle/>
          <a:p>
            <a:pPr marL="0" indent="0">
              <a:buNone/>
            </a:pPr>
            <a:r>
              <a:rPr lang="en-GB" dirty="0" smtClean="0"/>
              <a:t>File management is simply how you have set up your files and folders on your computer.</a:t>
            </a:r>
          </a:p>
          <a:p>
            <a:pPr marL="0" indent="0">
              <a:buNone/>
            </a:pPr>
            <a:endParaRPr lang="en-GB" dirty="0"/>
          </a:p>
          <a:p>
            <a:pPr marL="0" indent="0">
              <a:buNone/>
            </a:pPr>
            <a:r>
              <a:rPr lang="en-GB" dirty="0" smtClean="0"/>
              <a:t>Despite not being a necessity, knowing how to manage files is fairly useful. Adopting consistent methods for file naming and keeping files separate from programs is a good method of keeping thing simple.</a:t>
            </a:r>
          </a:p>
          <a:p>
            <a:pPr marL="0" indent="0">
              <a:buNone/>
            </a:pPr>
            <a:endParaRPr lang="en-GB" dirty="0" smtClean="0"/>
          </a:p>
          <a:p>
            <a:pPr marL="0" indent="0">
              <a:buNone/>
            </a:pPr>
            <a:r>
              <a:rPr lang="en-GB" dirty="0" smtClean="0"/>
              <a:t>File managers are pieces of software that provide the user with operations with managing files. Finder and Windows Explorer are popular file managers.</a:t>
            </a:r>
            <a:endParaRPr lang="en-GB" dirty="0"/>
          </a:p>
          <a:p>
            <a:pPr marL="0" indent="0">
              <a:buNone/>
            </a:pPr>
            <a:endParaRPr lang="en-GB" dirty="0"/>
          </a:p>
        </p:txBody>
      </p:sp>
      <p:pic>
        <p:nvPicPr>
          <p:cNvPr id="4" name="Picture 3"/>
          <p:cNvPicPr>
            <a:picLocks noChangeAspect="1"/>
          </p:cNvPicPr>
          <p:nvPr/>
        </p:nvPicPr>
        <p:blipFill>
          <a:blip r:embed="rId2"/>
          <a:stretch>
            <a:fillRect/>
          </a:stretch>
        </p:blipFill>
        <p:spPr>
          <a:xfrm>
            <a:off x="4644008" y="980728"/>
            <a:ext cx="4281140" cy="4139721"/>
          </a:xfrm>
          <a:prstGeom prst="rect">
            <a:avLst/>
          </a:prstGeom>
        </p:spPr>
      </p:pic>
    </p:spTree>
    <p:extLst>
      <p:ext uri="{BB962C8B-B14F-4D97-AF65-F5344CB8AC3E}">
        <p14:creationId xmlns:p14="http://schemas.microsoft.com/office/powerpoint/2010/main" val="1247477614"/>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t>Virus Scanning</a:t>
            </a:r>
            <a:endParaRPr lang="en-GB" sz="3600" dirty="0"/>
          </a:p>
        </p:txBody>
      </p:sp>
      <p:sp>
        <p:nvSpPr>
          <p:cNvPr id="3" name="Content Placeholder 2"/>
          <p:cNvSpPr>
            <a:spLocks noGrp="1"/>
          </p:cNvSpPr>
          <p:nvPr>
            <p:ph idx="1"/>
          </p:nvPr>
        </p:nvSpPr>
        <p:spPr/>
        <p:txBody>
          <a:bodyPr/>
          <a:lstStyle/>
          <a:p>
            <a:pPr marL="0" indent="0">
              <a:buNone/>
            </a:pPr>
            <a:r>
              <a:rPr lang="en-GB" dirty="0" smtClean="0"/>
              <a:t>Virus scanning is an very </a:t>
            </a:r>
            <a:r>
              <a:rPr lang="en-GB" dirty="0" smtClean="0"/>
              <a:t>effective way of keeping your computer safe. Virus scanners recognize changes that viruses have made to your computer’s files. In the case your software recognizes an virus, the software can be used to safe remove the malicious content.</a:t>
            </a:r>
          </a:p>
          <a:p>
            <a:endParaRPr lang="en-GB" dirty="0"/>
          </a:p>
          <a:p>
            <a:pPr marL="0" indent="0">
              <a:buNone/>
            </a:pPr>
            <a:r>
              <a:rPr lang="en-GB" dirty="0" smtClean="0"/>
              <a:t>Examples of virus scanners include Norton &amp; F-Secure.</a:t>
            </a:r>
            <a:endParaRPr lang="en-GB" dirty="0"/>
          </a:p>
        </p:txBody>
      </p:sp>
    </p:spTree>
    <p:extLst>
      <p:ext uri="{BB962C8B-B14F-4D97-AF65-F5344CB8AC3E}">
        <p14:creationId xmlns:p14="http://schemas.microsoft.com/office/powerpoint/2010/main" val="1247477614"/>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t>Compression/Decompression</a:t>
            </a:r>
            <a:endParaRPr lang="en-GB" sz="3600" dirty="0"/>
          </a:p>
        </p:txBody>
      </p:sp>
      <p:sp>
        <p:nvSpPr>
          <p:cNvPr id="3" name="Content Placeholder 2"/>
          <p:cNvSpPr>
            <a:spLocks noGrp="1"/>
          </p:cNvSpPr>
          <p:nvPr>
            <p:ph idx="1"/>
          </p:nvPr>
        </p:nvSpPr>
        <p:spPr/>
        <p:txBody>
          <a:bodyPr/>
          <a:lstStyle/>
          <a:p>
            <a:pPr marL="0" indent="0">
              <a:buNone/>
            </a:pPr>
            <a:r>
              <a:rPr lang="en-GB" dirty="0" smtClean="0"/>
              <a:t>Compression is reducing data out of a file so that the file takes less space.</a:t>
            </a:r>
          </a:p>
          <a:p>
            <a:pPr marL="0" indent="0">
              <a:buNone/>
            </a:pPr>
            <a:endParaRPr lang="en-GB" dirty="0"/>
          </a:p>
          <a:p>
            <a:pPr marL="0" indent="0">
              <a:buNone/>
            </a:pPr>
            <a:r>
              <a:rPr lang="en-GB" dirty="0" smtClean="0"/>
              <a:t>Decompression is restoring data to a file, which would increase the quality.</a:t>
            </a:r>
          </a:p>
        </p:txBody>
      </p:sp>
    </p:spTree>
    <p:extLst>
      <p:ext uri="{BB962C8B-B14F-4D97-AF65-F5344CB8AC3E}">
        <p14:creationId xmlns:p14="http://schemas.microsoft.com/office/powerpoint/2010/main" val="1247477614"/>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t>Bibliography</a:t>
            </a:r>
            <a:endParaRPr lang="en-GB" sz="3600" dirty="0"/>
          </a:p>
        </p:txBody>
      </p:sp>
      <p:sp>
        <p:nvSpPr>
          <p:cNvPr id="3" name="Content Placeholder 2"/>
          <p:cNvSpPr>
            <a:spLocks noGrp="1"/>
          </p:cNvSpPr>
          <p:nvPr>
            <p:ph idx="1"/>
          </p:nvPr>
        </p:nvSpPr>
        <p:spPr>
          <a:xfrm>
            <a:off x="762000" y="685800"/>
            <a:ext cx="7543800" cy="4903440"/>
          </a:xfrm>
        </p:spPr>
        <p:txBody>
          <a:bodyPr/>
          <a:lstStyle/>
          <a:p>
            <a:r>
              <a:rPr lang="en-GB" sz="2000" dirty="0">
                <a:hlinkClick r:id="rId2"/>
              </a:rPr>
              <a:t>http://</a:t>
            </a:r>
            <a:r>
              <a:rPr lang="en-GB" sz="2000" dirty="0" smtClean="0">
                <a:hlinkClick r:id="rId2"/>
              </a:rPr>
              <a:t>www.orbit-computer-solutions.com/Computer-Software.php</a:t>
            </a:r>
            <a:endParaRPr lang="en-GB" sz="2000" dirty="0" smtClean="0"/>
          </a:p>
          <a:p>
            <a:r>
              <a:rPr lang="en-GB" sz="2000" dirty="0">
                <a:hlinkClick r:id="rId3"/>
              </a:rPr>
              <a:t>https://</a:t>
            </a:r>
            <a:r>
              <a:rPr lang="en-GB" sz="2000" dirty="0" smtClean="0">
                <a:hlinkClick r:id="rId3"/>
              </a:rPr>
              <a:t>st-julians-itgs.wikispaces.com/3.2+Software</a:t>
            </a:r>
            <a:endParaRPr lang="en-GB" sz="2000" dirty="0" smtClean="0"/>
          </a:p>
          <a:p>
            <a:r>
              <a:rPr lang="en-GB" sz="2000" dirty="0">
                <a:hlinkClick r:id="rId4"/>
              </a:rPr>
              <a:t>http://</a:t>
            </a:r>
            <a:r>
              <a:rPr lang="en-GB" sz="2000" dirty="0" smtClean="0">
                <a:hlinkClick r:id="rId4"/>
              </a:rPr>
              <a:t>en.wikipedia.org/wiki/Software_development_process</a:t>
            </a:r>
            <a:endParaRPr lang="en-GB" sz="2000" dirty="0" smtClean="0"/>
          </a:p>
          <a:p>
            <a:r>
              <a:rPr lang="en-GB" sz="2000" dirty="0">
                <a:hlinkClick r:id="rId5"/>
              </a:rPr>
              <a:t>http://prezi.com/oudwgfjxknjd/itgs-software</a:t>
            </a:r>
            <a:r>
              <a:rPr lang="en-GB" sz="2000" dirty="0" smtClean="0">
                <a:hlinkClick r:id="rId5"/>
              </a:rPr>
              <a:t>/</a:t>
            </a:r>
            <a:endParaRPr lang="en-GB" sz="2000" dirty="0" smtClean="0"/>
          </a:p>
          <a:p>
            <a:r>
              <a:rPr lang="en-GB" sz="2000" dirty="0">
                <a:hlinkClick r:id="rId6"/>
              </a:rPr>
              <a:t>http://</a:t>
            </a:r>
            <a:r>
              <a:rPr lang="en-GB" sz="2000" dirty="0" smtClean="0">
                <a:hlinkClick r:id="rId6"/>
              </a:rPr>
              <a:t>oz.stern.nyu.edu/fall99/pdf/software.pdf</a:t>
            </a:r>
            <a:endParaRPr lang="en-GB" sz="2000" dirty="0" smtClean="0"/>
          </a:p>
          <a:p>
            <a:r>
              <a:rPr lang="en-GB" sz="2000" dirty="0">
                <a:hlinkClick r:id="rId7"/>
              </a:rPr>
              <a:t>http://en.wikipedia.org/wiki/Delimiter-</a:t>
            </a:r>
            <a:r>
              <a:rPr lang="en-GB" sz="2000" dirty="0" smtClean="0">
                <a:hlinkClick r:id="rId7"/>
              </a:rPr>
              <a:t>separated_values</a:t>
            </a:r>
            <a:endParaRPr lang="en-GB" sz="2000" dirty="0" smtClean="0"/>
          </a:p>
          <a:p>
            <a:r>
              <a:rPr lang="en-GB" sz="2000" dirty="0">
                <a:hlinkClick r:id="rId8"/>
              </a:rPr>
              <a:t>http://en.wikipedia.org/wiki/</a:t>
            </a:r>
            <a:r>
              <a:rPr lang="en-GB" sz="2000" dirty="0" smtClean="0">
                <a:hlinkClick r:id="rId8"/>
              </a:rPr>
              <a:t>Business_software</a:t>
            </a:r>
            <a:endParaRPr lang="en-GB" sz="2000" dirty="0" smtClean="0"/>
          </a:p>
          <a:p>
            <a:r>
              <a:rPr lang="en-GB" sz="2000" dirty="0">
                <a:hlinkClick r:id="rId9"/>
              </a:rPr>
              <a:t>http://en.wikipedia.org/wiki/</a:t>
            </a:r>
            <a:r>
              <a:rPr lang="en-GB" sz="2000" dirty="0" smtClean="0">
                <a:hlinkClick r:id="rId9"/>
              </a:rPr>
              <a:t>Software_license</a:t>
            </a:r>
            <a:endParaRPr lang="en-GB" sz="2000" dirty="0" smtClean="0"/>
          </a:p>
          <a:p>
            <a:r>
              <a:rPr lang="en-GB" sz="2000" dirty="0">
                <a:hlinkClick r:id="rId10"/>
              </a:rPr>
              <a:t>http://www.techterms.com/definition/</a:t>
            </a:r>
            <a:r>
              <a:rPr lang="en-GB" sz="2000" dirty="0" smtClean="0">
                <a:hlinkClick r:id="rId10"/>
              </a:rPr>
              <a:t>systemsoftware</a:t>
            </a:r>
            <a:endParaRPr lang="en-GB" sz="2000" dirty="0"/>
          </a:p>
          <a:p>
            <a:r>
              <a:rPr lang="en-US" sz="2000" u="sng" dirty="0">
                <a:hlinkClick r:id="rId11"/>
              </a:rPr>
              <a:t>http://www.iplanner.net/business-financial/online/how-to-articles.aspx?article_id=software-web-</a:t>
            </a:r>
            <a:r>
              <a:rPr lang="en-US" sz="2000" u="sng" dirty="0" smtClean="0">
                <a:hlinkClick r:id="rId11"/>
              </a:rPr>
              <a:t>based</a:t>
            </a:r>
            <a:endParaRPr lang="en-GB" sz="2000" dirty="0" smtClean="0"/>
          </a:p>
          <a:p>
            <a:pPr marL="0" indent="0">
              <a:buNone/>
            </a:pPr>
            <a:endParaRPr lang="en-GB" dirty="0" smtClean="0"/>
          </a:p>
        </p:txBody>
      </p:sp>
    </p:spTree>
    <p:extLst>
      <p:ext uri="{BB962C8B-B14F-4D97-AF65-F5344CB8AC3E}">
        <p14:creationId xmlns:p14="http://schemas.microsoft.com/office/powerpoint/2010/main" val="419750938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62000" y="980728"/>
            <a:ext cx="7554416" cy="3096344"/>
          </a:xfrm>
        </p:spPr>
        <p:txBody>
          <a:bodyPr>
            <a:normAutofit/>
          </a:bodyPr>
          <a:lstStyle/>
          <a:p>
            <a:pPr algn="ctr"/>
            <a:r>
              <a:rPr lang="en-GB" sz="2800" dirty="0" smtClean="0">
                <a:latin typeface="+mn-lt"/>
              </a:rPr>
              <a:t>“</a:t>
            </a:r>
            <a:r>
              <a:rPr lang="en-GB" sz="2800" i="1" dirty="0" smtClean="0">
                <a:latin typeface="+mn-lt"/>
              </a:rPr>
              <a:t>The programs and other operating information used by a computer</a:t>
            </a:r>
            <a:r>
              <a:rPr lang="en-GB" sz="2800" dirty="0" smtClean="0">
                <a:latin typeface="+mn-lt"/>
              </a:rPr>
              <a:t>”</a:t>
            </a:r>
            <a:br>
              <a:rPr lang="en-GB" sz="2800" dirty="0" smtClean="0">
                <a:latin typeface="+mn-lt"/>
              </a:rPr>
            </a:br>
            <a:r>
              <a:rPr lang="en-GB" sz="2800" dirty="0" smtClean="0">
                <a:latin typeface="+mn-lt"/>
              </a:rPr>
              <a:t> – </a:t>
            </a:r>
            <a:r>
              <a:rPr lang="en-GB" sz="2400" dirty="0" smtClean="0">
                <a:latin typeface="+mn-lt"/>
              </a:rPr>
              <a:t>Oxford Dictionaries definition of software</a:t>
            </a:r>
            <a:endParaRPr lang="en-GB" sz="2400" dirty="0">
              <a:latin typeface="+mn-lt"/>
            </a:endParaRPr>
          </a:p>
        </p:txBody>
      </p:sp>
    </p:spTree>
    <p:extLst>
      <p:ext uri="{BB962C8B-B14F-4D97-AF65-F5344CB8AC3E}">
        <p14:creationId xmlns:p14="http://schemas.microsoft.com/office/powerpoint/2010/main" val="325667349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755576" y="4581128"/>
            <a:ext cx="7560840" cy="1600200"/>
          </a:xfrm>
        </p:spPr>
        <p:txBody>
          <a:bodyPr/>
          <a:lstStyle/>
          <a:p>
            <a:pPr algn="ctr"/>
            <a:r>
              <a:rPr lang="en-GB" dirty="0" smtClean="0"/>
              <a:t>Fundamentals Index</a:t>
            </a:r>
            <a:endParaRPr lang="en-GB" dirty="0"/>
          </a:p>
        </p:txBody>
      </p:sp>
      <p:sp>
        <p:nvSpPr>
          <p:cNvPr id="6" name="Content Placeholder 5"/>
          <p:cNvSpPr>
            <a:spLocks noGrp="1"/>
          </p:cNvSpPr>
          <p:nvPr>
            <p:ph idx="1"/>
          </p:nvPr>
        </p:nvSpPr>
        <p:spPr>
          <a:xfrm>
            <a:off x="762000" y="908720"/>
            <a:ext cx="7543800" cy="3663280"/>
          </a:xfrm>
        </p:spPr>
        <p:txBody>
          <a:bodyPr vert="horz" numCol="1">
            <a:normAutofit fontScale="92500" lnSpcReduction="20000"/>
          </a:bodyPr>
          <a:lstStyle/>
          <a:p>
            <a:pPr algn="ctr"/>
            <a:r>
              <a:rPr lang="en-GB" dirty="0" smtClean="0"/>
              <a:t>Information – What is Software?</a:t>
            </a:r>
          </a:p>
          <a:p>
            <a:pPr algn="ctr"/>
            <a:r>
              <a:rPr lang="en-GB" dirty="0" smtClean="0"/>
              <a:t>Applications of Software</a:t>
            </a:r>
          </a:p>
          <a:p>
            <a:pPr algn="ctr"/>
            <a:r>
              <a:rPr lang="en-GB" dirty="0" smtClean="0"/>
              <a:t>Software Interfaces</a:t>
            </a:r>
          </a:p>
          <a:p>
            <a:pPr algn="ctr"/>
            <a:r>
              <a:rPr lang="en-GB" dirty="0" smtClean="0"/>
              <a:t>Licensing</a:t>
            </a:r>
          </a:p>
          <a:p>
            <a:pPr algn="ctr"/>
            <a:r>
              <a:rPr lang="en-GB" dirty="0"/>
              <a:t>System </a:t>
            </a:r>
            <a:r>
              <a:rPr lang="en-GB" dirty="0" smtClean="0"/>
              <a:t>Software</a:t>
            </a:r>
          </a:p>
          <a:p>
            <a:pPr algn="ctr"/>
            <a:r>
              <a:rPr lang="en-GB" dirty="0" smtClean="0"/>
              <a:t>Commercial Software</a:t>
            </a:r>
          </a:p>
          <a:p>
            <a:pPr algn="ctr"/>
            <a:r>
              <a:rPr lang="en-GB" dirty="0" smtClean="0"/>
              <a:t>Web-based Software</a:t>
            </a:r>
          </a:p>
          <a:p>
            <a:pPr algn="ctr"/>
            <a:r>
              <a:rPr lang="en-GB" dirty="0" smtClean="0"/>
              <a:t>User Support</a:t>
            </a:r>
          </a:p>
          <a:p>
            <a:pPr algn="ctr"/>
            <a:r>
              <a:rPr lang="en-GB" dirty="0" smtClean="0"/>
              <a:t>File Formats</a:t>
            </a:r>
          </a:p>
          <a:p>
            <a:pPr algn="ctr"/>
            <a:r>
              <a:rPr lang="en-GB" dirty="0" smtClean="0"/>
              <a:t>Data Transfer</a:t>
            </a:r>
          </a:p>
          <a:p>
            <a:pPr marL="457200" indent="-457200" algn="ctr">
              <a:buFont typeface="+mj-lt"/>
              <a:buAutoNum type="arabicPeriod"/>
            </a:pPr>
            <a:endParaRPr lang="en-GB" dirty="0" smtClean="0"/>
          </a:p>
        </p:txBody>
      </p:sp>
    </p:spTree>
    <p:extLst>
      <p:ext uri="{BB962C8B-B14F-4D97-AF65-F5344CB8AC3E}">
        <p14:creationId xmlns:p14="http://schemas.microsoft.com/office/powerpoint/2010/main" val="339165075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t>Information – What is software?</a:t>
            </a:r>
            <a:endParaRPr lang="en-GB" sz="3600" dirty="0"/>
          </a:p>
        </p:txBody>
      </p:sp>
      <p:sp>
        <p:nvSpPr>
          <p:cNvPr id="3" name="Content Placeholder 2"/>
          <p:cNvSpPr>
            <a:spLocks noGrp="1"/>
          </p:cNvSpPr>
          <p:nvPr>
            <p:ph idx="1"/>
          </p:nvPr>
        </p:nvSpPr>
        <p:spPr/>
        <p:txBody>
          <a:bodyPr>
            <a:normAutofit/>
          </a:bodyPr>
          <a:lstStyle/>
          <a:p>
            <a:pPr marL="0" indent="0">
              <a:buNone/>
            </a:pPr>
            <a:r>
              <a:rPr lang="en-GB" dirty="0" smtClean="0"/>
              <a:t>(</a:t>
            </a:r>
            <a:r>
              <a:rPr lang="en-GB" dirty="0" smtClean="0">
                <a:solidFill>
                  <a:srgbClr val="FF0000"/>
                </a:solidFill>
              </a:rPr>
              <a:t>Computer</a:t>
            </a:r>
            <a:r>
              <a:rPr lang="en-GB" dirty="0" smtClean="0"/>
              <a:t>) software is any form of computer program that utilizes a computer processor in order to perform operations. Software can be written in machine instructions (</a:t>
            </a:r>
            <a:r>
              <a:rPr lang="en-GB" dirty="0" smtClean="0">
                <a:solidFill>
                  <a:srgbClr val="FF0000"/>
                </a:solidFill>
              </a:rPr>
              <a:t>Binary</a:t>
            </a:r>
            <a:r>
              <a:rPr lang="en-GB" dirty="0" smtClean="0"/>
              <a:t>) and source code (</a:t>
            </a:r>
            <a:r>
              <a:rPr lang="en-GB" dirty="0" smtClean="0">
                <a:solidFill>
                  <a:srgbClr val="FF0000"/>
                </a:solidFill>
              </a:rPr>
              <a:t>Java, Python, etc.</a:t>
            </a:r>
            <a:r>
              <a:rPr lang="en-GB" dirty="0" smtClean="0"/>
              <a:t>). After a program is written, the program will undergo compiling (</a:t>
            </a:r>
            <a:r>
              <a:rPr lang="en-GB" dirty="0" smtClean="0">
                <a:solidFill>
                  <a:srgbClr val="FF0000"/>
                </a:solidFill>
              </a:rPr>
              <a:t>Transforms source code into binary, whoever this is only necessary if written in source code</a:t>
            </a:r>
            <a:r>
              <a:rPr lang="en-GB" dirty="0" smtClean="0"/>
              <a:t>). The most ordinary reason to transform the source code is in order to create an executable program.</a:t>
            </a:r>
            <a:endParaRPr lang="en-GB" dirty="0"/>
          </a:p>
        </p:txBody>
      </p:sp>
    </p:spTree>
    <p:extLst>
      <p:ext uri="{BB962C8B-B14F-4D97-AF65-F5344CB8AC3E}">
        <p14:creationId xmlns:p14="http://schemas.microsoft.com/office/powerpoint/2010/main" val="216903322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t>Applications of Software</a:t>
            </a:r>
            <a:endParaRPr lang="en-GB" sz="3600" dirty="0"/>
          </a:p>
        </p:txBody>
      </p:sp>
      <p:sp>
        <p:nvSpPr>
          <p:cNvPr id="3" name="Content Placeholder 2"/>
          <p:cNvSpPr>
            <a:spLocks noGrp="1"/>
          </p:cNvSpPr>
          <p:nvPr>
            <p:ph idx="1"/>
          </p:nvPr>
        </p:nvSpPr>
        <p:spPr>
          <a:xfrm>
            <a:off x="755576" y="2996952"/>
            <a:ext cx="7543800" cy="1431032"/>
          </a:xfrm>
        </p:spPr>
        <p:txBody>
          <a:bodyPr>
            <a:normAutofit fontScale="92500" lnSpcReduction="20000"/>
          </a:bodyPr>
          <a:lstStyle/>
          <a:p>
            <a:r>
              <a:rPr lang="en-GB" dirty="0" smtClean="0"/>
              <a:t>Entertainment </a:t>
            </a:r>
            <a:r>
              <a:rPr lang="en-GB" dirty="0" smtClean="0">
                <a:solidFill>
                  <a:schemeClr val="tx1"/>
                </a:solidFill>
              </a:rPr>
              <a:t>(</a:t>
            </a:r>
            <a:r>
              <a:rPr lang="en-GB" dirty="0" smtClean="0">
                <a:solidFill>
                  <a:srgbClr val="FF0000"/>
                </a:solidFill>
              </a:rPr>
              <a:t>Video games</a:t>
            </a:r>
            <a:r>
              <a:rPr lang="en-GB" dirty="0" smtClean="0">
                <a:solidFill>
                  <a:schemeClr val="tx1"/>
                </a:solidFill>
              </a:rPr>
              <a:t>)</a:t>
            </a:r>
            <a:endParaRPr lang="en-GB" dirty="0" smtClean="0"/>
          </a:p>
          <a:p>
            <a:r>
              <a:rPr lang="en-GB" dirty="0" smtClean="0"/>
              <a:t>Business (</a:t>
            </a:r>
            <a:r>
              <a:rPr lang="en-GB" dirty="0" err="1" smtClean="0">
                <a:solidFill>
                  <a:srgbClr val="FF0000"/>
                </a:solidFill>
              </a:rPr>
              <a:t>Spreadsheets</a:t>
            </a:r>
            <a:r>
              <a:rPr lang="en-GB" dirty="0" smtClean="0">
                <a:solidFill>
                  <a:srgbClr val="FF0000"/>
                </a:solidFill>
              </a:rPr>
              <a:t>, graphics, data mining software</a:t>
            </a:r>
            <a:r>
              <a:rPr lang="en-GB" dirty="0" smtClean="0">
                <a:solidFill>
                  <a:schemeClr val="tx1"/>
                </a:solidFill>
              </a:rPr>
              <a:t>)</a:t>
            </a:r>
            <a:endParaRPr lang="en-GB" dirty="0" smtClean="0"/>
          </a:p>
          <a:p>
            <a:r>
              <a:rPr lang="en-GB" dirty="0" smtClean="0"/>
              <a:t>Medical </a:t>
            </a:r>
            <a:r>
              <a:rPr lang="en-GB" dirty="0" smtClean="0">
                <a:solidFill>
                  <a:schemeClr val="tx1"/>
                </a:solidFill>
              </a:rPr>
              <a:t>(</a:t>
            </a:r>
            <a:r>
              <a:rPr lang="en-GB" dirty="0">
                <a:solidFill>
                  <a:srgbClr val="FF0000"/>
                </a:solidFill>
              </a:rPr>
              <a:t>S</a:t>
            </a:r>
            <a:r>
              <a:rPr lang="en-GB" dirty="0" smtClean="0">
                <a:solidFill>
                  <a:srgbClr val="FF0000"/>
                </a:solidFill>
              </a:rPr>
              <a:t>canners, radiation</a:t>
            </a:r>
            <a:r>
              <a:rPr lang="en-GB" dirty="0" smtClean="0">
                <a:solidFill>
                  <a:schemeClr val="tx1"/>
                </a:solidFill>
              </a:rPr>
              <a:t>)</a:t>
            </a:r>
            <a:endParaRPr lang="en-GB" dirty="0" smtClean="0"/>
          </a:p>
          <a:p>
            <a:r>
              <a:rPr lang="en-GB" dirty="0" smtClean="0"/>
              <a:t>Social </a:t>
            </a:r>
            <a:r>
              <a:rPr lang="en-GB" dirty="0" smtClean="0">
                <a:solidFill>
                  <a:schemeClr val="tx1"/>
                </a:solidFill>
              </a:rPr>
              <a:t>(</a:t>
            </a:r>
            <a:r>
              <a:rPr lang="en-GB" dirty="0" smtClean="0">
                <a:solidFill>
                  <a:srgbClr val="FF0000"/>
                </a:solidFill>
              </a:rPr>
              <a:t>Web-based social</a:t>
            </a:r>
            <a:r>
              <a:rPr lang="en-GB" dirty="0" smtClean="0">
                <a:solidFill>
                  <a:schemeClr val="tx1"/>
                </a:solidFill>
              </a:rPr>
              <a:t>)</a:t>
            </a:r>
            <a:endParaRPr lang="en-GB" dirty="0" smtClean="0"/>
          </a:p>
          <a:p>
            <a:endParaRPr lang="en-GB" dirty="0"/>
          </a:p>
        </p:txBody>
      </p:sp>
      <p:sp>
        <p:nvSpPr>
          <p:cNvPr id="4" name="Content Placeholder 2"/>
          <p:cNvSpPr txBox="1">
            <a:spLocks/>
          </p:cNvSpPr>
          <p:nvPr/>
        </p:nvSpPr>
        <p:spPr>
          <a:xfrm>
            <a:off x="762000" y="685800"/>
            <a:ext cx="7543800" cy="3886200"/>
          </a:xfrm>
          <a:prstGeom prst="rect">
            <a:avLst/>
          </a:prstGeom>
        </p:spPr>
        <p:txBody>
          <a:bodyPr vert="horz" lIns="91440" tIns="45720" rIns="91440" bIns="45720" rtlCol="0" anchor="ctr" anchorCtr="0">
            <a:normAutofit/>
          </a:bodyPr>
          <a:lst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a:lstStyle>
          <a:p>
            <a:pPr marL="0" indent="0">
              <a:buNone/>
            </a:pPr>
            <a:r>
              <a:rPr lang="en-GB" dirty="0" smtClean="0"/>
              <a:t>Software can be applied to multiple </a:t>
            </a:r>
            <a:r>
              <a:rPr lang="en-GB" dirty="0" smtClean="0"/>
              <a:t>fields:</a:t>
            </a:r>
            <a:endParaRPr lang="en-GB" dirty="0"/>
          </a:p>
        </p:txBody>
      </p:sp>
      <p:sp>
        <p:nvSpPr>
          <p:cNvPr id="5" name="Content Placeholder 2"/>
          <p:cNvSpPr txBox="1">
            <a:spLocks/>
          </p:cNvSpPr>
          <p:nvPr/>
        </p:nvSpPr>
        <p:spPr>
          <a:xfrm>
            <a:off x="0" y="35243"/>
            <a:ext cx="9140306" cy="2664296"/>
          </a:xfrm>
          <a:prstGeom prst="rect">
            <a:avLst/>
          </a:prstGeom>
        </p:spPr>
        <p:txBody>
          <a:bodyPr vert="horz" lIns="91440" tIns="45720" rIns="91440" bIns="45720" rtlCol="0" anchor="ctr" anchorCtr="0">
            <a:normAutofit/>
          </a:bodyPr>
          <a:lst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a:lstStyle>
          <a:p>
            <a:pPr marL="0" indent="0" algn="ctr">
              <a:buNone/>
            </a:pPr>
            <a:r>
              <a:rPr lang="en-GB" i="1" dirty="0" smtClean="0"/>
              <a:t>Everything.</a:t>
            </a:r>
            <a:endParaRPr lang="en-GB" i="1" dirty="0"/>
          </a:p>
        </p:txBody>
      </p:sp>
      <p:pic>
        <p:nvPicPr>
          <p:cNvPr id="6" name="Picture 5"/>
          <p:cNvPicPr>
            <a:picLocks noChangeAspect="1"/>
          </p:cNvPicPr>
          <p:nvPr/>
        </p:nvPicPr>
        <p:blipFill>
          <a:blip r:embed="rId2"/>
          <a:stretch>
            <a:fillRect/>
          </a:stretch>
        </p:blipFill>
        <p:spPr>
          <a:xfrm>
            <a:off x="6732240" y="404664"/>
            <a:ext cx="1582219" cy="2232248"/>
          </a:xfrm>
          <a:prstGeom prst="rect">
            <a:avLst/>
          </a:prstGeom>
        </p:spPr>
      </p:pic>
      <p:pic>
        <p:nvPicPr>
          <p:cNvPr id="7" name="Picture 6"/>
          <p:cNvPicPr>
            <a:picLocks noChangeAspect="1"/>
          </p:cNvPicPr>
          <p:nvPr/>
        </p:nvPicPr>
        <p:blipFill>
          <a:blip r:embed="rId3"/>
          <a:stretch>
            <a:fillRect/>
          </a:stretch>
        </p:blipFill>
        <p:spPr>
          <a:xfrm>
            <a:off x="6732240" y="4293096"/>
            <a:ext cx="1553592" cy="1553592"/>
          </a:xfrm>
          <a:prstGeom prst="rect">
            <a:avLst/>
          </a:prstGeom>
        </p:spPr>
      </p:pic>
      <p:pic>
        <p:nvPicPr>
          <p:cNvPr id="8" name="Picture 7"/>
          <p:cNvPicPr>
            <a:picLocks noChangeAspect="1"/>
          </p:cNvPicPr>
          <p:nvPr/>
        </p:nvPicPr>
        <p:blipFill>
          <a:blip r:embed="rId4"/>
          <a:stretch>
            <a:fillRect/>
          </a:stretch>
        </p:blipFill>
        <p:spPr>
          <a:xfrm>
            <a:off x="0" y="404664"/>
            <a:ext cx="2188944" cy="1457871"/>
          </a:xfrm>
          <a:prstGeom prst="rect">
            <a:avLst/>
          </a:prstGeom>
        </p:spPr>
      </p:pic>
    </p:spTree>
    <p:extLst>
      <p:ext uri="{BB962C8B-B14F-4D97-AF65-F5344CB8AC3E}">
        <p14:creationId xmlns:p14="http://schemas.microsoft.com/office/powerpoint/2010/main" val="249694418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t>Software Interface</a:t>
            </a:r>
            <a:endParaRPr lang="en-GB" sz="3600" dirty="0"/>
          </a:p>
        </p:txBody>
      </p:sp>
      <p:sp>
        <p:nvSpPr>
          <p:cNvPr id="3" name="Content Placeholder 2"/>
          <p:cNvSpPr>
            <a:spLocks noGrp="1"/>
          </p:cNvSpPr>
          <p:nvPr>
            <p:ph idx="1"/>
          </p:nvPr>
        </p:nvSpPr>
        <p:spPr/>
        <p:txBody>
          <a:bodyPr/>
          <a:lstStyle/>
          <a:p>
            <a:pPr marL="0" indent="0">
              <a:buNone/>
            </a:pPr>
            <a:r>
              <a:rPr lang="en-GB" dirty="0"/>
              <a:t>S</a:t>
            </a:r>
            <a:r>
              <a:rPr lang="en-GB" dirty="0" smtClean="0"/>
              <a:t>oftware interfacing refers to the program utilizing resources the used computer offers such as memory, CPU or storage. </a:t>
            </a:r>
            <a:r>
              <a:rPr lang="en-GB" dirty="0"/>
              <a:t>S</a:t>
            </a:r>
            <a:r>
              <a:rPr lang="en-GB" dirty="0" smtClean="0"/>
              <a:t>oftware require some kind of interfacing to these types of hardware in order to function.</a:t>
            </a:r>
            <a:endParaRPr lang="en-GB" dirty="0"/>
          </a:p>
        </p:txBody>
      </p:sp>
    </p:spTree>
    <p:extLst>
      <p:ext uri="{BB962C8B-B14F-4D97-AF65-F5344CB8AC3E}">
        <p14:creationId xmlns:p14="http://schemas.microsoft.com/office/powerpoint/2010/main" val="249694418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t>Licensing</a:t>
            </a:r>
            <a:endParaRPr lang="en-GB" sz="3600" dirty="0"/>
          </a:p>
        </p:txBody>
      </p:sp>
      <p:sp>
        <p:nvSpPr>
          <p:cNvPr id="3" name="Content Placeholder 2"/>
          <p:cNvSpPr>
            <a:spLocks noGrp="1"/>
          </p:cNvSpPr>
          <p:nvPr>
            <p:ph idx="1"/>
          </p:nvPr>
        </p:nvSpPr>
        <p:spPr>
          <a:xfrm>
            <a:off x="762000" y="685800"/>
            <a:ext cx="7543800" cy="4759424"/>
          </a:xfrm>
        </p:spPr>
        <p:txBody>
          <a:bodyPr>
            <a:normAutofit lnSpcReduction="10000"/>
          </a:bodyPr>
          <a:lstStyle/>
          <a:p>
            <a:pPr marL="0" indent="0">
              <a:buNone/>
            </a:pPr>
            <a:r>
              <a:rPr lang="en-GB" dirty="0" smtClean="0"/>
              <a:t>Most software require license in order to be redistributed. Many countries have different ways of dealing with software licensing, as such, the US copyright law states all software is copyright protected. Typically software licenses grant the license-holder permission to use the software in ways which would normally constitute copyright infringement.</a:t>
            </a:r>
          </a:p>
          <a:p>
            <a:pPr marL="0" indent="0">
              <a:buNone/>
            </a:pPr>
            <a:endParaRPr lang="en-GB" dirty="0"/>
          </a:p>
          <a:p>
            <a:pPr marL="0" indent="0">
              <a:buNone/>
            </a:pPr>
            <a:r>
              <a:rPr lang="en-GB" dirty="0" smtClean="0"/>
              <a:t>Other examples of software licensing include:</a:t>
            </a:r>
          </a:p>
          <a:p>
            <a:r>
              <a:rPr lang="en-GB" dirty="0" smtClean="0"/>
              <a:t>Free software licensing (</a:t>
            </a:r>
            <a:r>
              <a:rPr lang="en-GB" dirty="0" smtClean="0">
                <a:solidFill>
                  <a:srgbClr val="FF0000"/>
                </a:solidFill>
              </a:rPr>
              <a:t>Minimal requirements on redistribution</a:t>
            </a:r>
            <a:r>
              <a:rPr lang="en-GB" dirty="0" smtClean="0">
                <a:solidFill>
                  <a:schemeClr val="tx1"/>
                </a:solidFill>
              </a:rPr>
              <a:t>)</a:t>
            </a:r>
          </a:p>
          <a:p>
            <a:r>
              <a:rPr lang="en-GB" dirty="0" smtClean="0"/>
              <a:t>Open-source licensing (</a:t>
            </a:r>
            <a:r>
              <a:rPr lang="en-GB" dirty="0" smtClean="0">
                <a:solidFill>
                  <a:srgbClr val="FF0000"/>
                </a:solidFill>
              </a:rPr>
              <a:t>Users of software have freedom to receive all rights license-holder has</a:t>
            </a:r>
            <a:r>
              <a:rPr lang="en-GB" dirty="0" smtClean="0"/>
              <a:t>)</a:t>
            </a:r>
            <a:endParaRPr lang="en-GB" dirty="0"/>
          </a:p>
          <a:p>
            <a:pPr marL="0" indent="0">
              <a:buNone/>
            </a:pPr>
            <a:endParaRPr lang="en-GB" dirty="0"/>
          </a:p>
        </p:txBody>
      </p:sp>
    </p:spTree>
    <p:extLst>
      <p:ext uri="{BB962C8B-B14F-4D97-AF65-F5344CB8AC3E}">
        <p14:creationId xmlns:p14="http://schemas.microsoft.com/office/powerpoint/2010/main" val="249694418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t>System Software</a:t>
            </a:r>
            <a:endParaRPr lang="en-GB" sz="3600" dirty="0"/>
          </a:p>
        </p:txBody>
      </p:sp>
      <p:sp>
        <p:nvSpPr>
          <p:cNvPr id="5" name="Content Placeholder 4"/>
          <p:cNvSpPr>
            <a:spLocks noGrp="1"/>
          </p:cNvSpPr>
          <p:nvPr>
            <p:ph idx="1"/>
          </p:nvPr>
        </p:nvSpPr>
        <p:spPr>
          <a:xfrm>
            <a:off x="762000" y="685800"/>
            <a:ext cx="4530080" cy="4831432"/>
          </a:xfrm>
        </p:spPr>
        <p:txBody>
          <a:bodyPr>
            <a:normAutofit lnSpcReduction="10000"/>
          </a:bodyPr>
          <a:lstStyle/>
          <a:p>
            <a:pPr marL="0" indent="0">
              <a:buNone/>
            </a:pPr>
            <a:r>
              <a:rPr lang="en-US" dirty="0" smtClean="0"/>
              <a:t>System software includes all programs that define the computer’s operating system (</a:t>
            </a:r>
            <a:r>
              <a:rPr lang="en-US" dirty="0" smtClean="0">
                <a:solidFill>
                  <a:srgbClr val="FF0000"/>
                </a:solidFill>
              </a:rPr>
              <a:t>Compilers, file management tools, system utilities, debuggers</a:t>
            </a:r>
            <a:r>
              <a:rPr lang="en-US" dirty="0" smtClean="0"/>
              <a:t>). </a:t>
            </a:r>
            <a:r>
              <a:rPr lang="en-US" dirty="0" smtClean="0">
                <a:solidFill>
                  <a:schemeClr val="tx1"/>
                </a:solidFill>
              </a:rPr>
              <a:t>System software generate the user interface and allows the OS to interact with the hardware connected to the computer. System software mostly runs in the back and is referred to as ‘low-level’ software as a basic user does not do much interaction with system software.</a:t>
            </a:r>
            <a:endParaRPr lang="en-US" dirty="0"/>
          </a:p>
        </p:txBody>
      </p:sp>
      <p:pic>
        <p:nvPicPr>
          <p:cNvPr id="6" name="Picture 5"/>
          <p:cNvPicPr>
            <a:picLocks noChangeAspect="1"/>
          </p:cNvPicPr>
          <p:nvPr/>
        </p:nvPicPr>
        <p:blipFill>
          <a:blip r:embed="rId2"/>
          <a:stretch>
            <a:fillRect/>
          </a:stretch>
        </p:blipFill>
        <p:spPr>
          <a:xfrm>
            <a:off x="5316488" y="2132856"/>
            <a:ext cx="3802360" cy="3445570"/>
          </a:xfrm>
          <a:prstGeom prst="rect">
            <a:avLst/>
          </a:prstGeom>
        </p:spPr>
      </p:pic>
    </p:spTree>
    <p:extLst>
      <p:ext uri="{BB962C8B-B14F-4D97-AF65-F5344CB8AC3E}">
        <p14:creationId xmlns:p14="http://schemas.microsoft.com/office/powerpoint/2010/main" val="249694418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smtClean="0"/>
              <a:t>Commercial Software</a:t>
            </a:r>
            <a:endParaRPr lang="en-GB" sz="3600" dirty="0"/>
          </a:p>
        </p:txBody>
      </p:sp>
      <p:sp>
        <p:nvSpPr>
          <p:cNvPr id="3" name="Content Placeholder 2"/>
          <p:cNvSpPr>
            <a:spLocks noGrp="1"/>
          </p:cNvSpPr>
          <p:nvPr>
            <p:ph idx="1"/>
          </p:nvPr>
        </p:nvSpPr>
        <p:spPr/>
        <p:txBody>
          <a:bodyPr/>
          <a:lstStyle/>
          <a:p>
            <a:r>
              <a:rPr lang="en-GB" dirty="0" smtClean="0"/>
              <a:t>Commercial software (</a:t>
            </a:r>
            <a:r>
              <a:rPr lang="en-GB" dirty="0" err="1" smtClean="0">
                <a:solidFill>
                  <a:srgbClr val="FF0000"/>
                </a:solidFill>
              </a:rPr>
              <a:t>Payware</a:t>
            </a:r>
            <a:r>
              <a:rPr lang="en-GB" dirty="0" smtClean="0">
                <a:solidFill>
                  <a:schemeClr val="tx1"/>
                </a:solidFill>
              </a:rPr>
              <a:t>) is produced in order to sale or serve to assist commercial purposes. For example, Manager Plus Pro is an inventory program that allows a user/company to record items held or sold. Alternatively, a copy of Call of Duty is also classified as commercial software but has an entirely different purpose.</a:t>
            </a:r>
            <a:endParaRPr lang="en-GB" dirty="0"/>
          </a:p>
        </p:txBody>
      </p:sp>
    </p:spTree>
    <p:extLst>
      <p:ext uri="{BB962C8B-B14F-4D97-AF65-F5344CB8AC3E}">
        <p14:creationId xmlns:p14="http://schemas.microsoft.com/office/powerpoint/2010/main" val="2496944186"/>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FINLAND">
      <a:dk1>
        <a:sysClr val="windowText" lastClr="000000"/>
      </a:dk1>
      <a:lt1>
        <a:sysClr val="window" lastClr="FFFFFF"/>
      </a:lt1>
      <a:dk2>
        <a:srgbClr val="303030"/>
      </a:dk2>
      <a:lt2>
        <a:srgbClr val="DEDEE0"/>
      </a:lt2>
      <a:accent1>
        <a:srgbClr val="002060"/>
      </a:accent1>
      <a:accent2>
        <a:srgbClr val="726056"/>
      </a:accent2>
      <a:accent3>
        <a:srgbClr val="AC956E"/>
      </a:accent3>
      <a:accent4>
        <a:srgbClr val="808DA9"/>
      </a:accent4>
      <a:accent5>
        <a:srgbClr val="424E5B"/>
      </a:accent5>
      <a:accent6>
        <a:srgbClr val="002060"/>
      </a:accent6>
      <a:hlink>
        <a:srgbClr val="0070C0"/>
      </a:hlink>
      <a:folHlink>
        <a:srgbClr val="0070C0"/>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255</TotalTime>
  <Words>1132</Words>
  <Application>Microsoft Macintosh PowerPoint</Application>
  <PresentationFormat>On-screen Show (4:3)</PresentationFormat>
  <Paragraphs>83</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NewsPrint</vt:lpstr>
      <vt:lpstr>Software</vt:lpstr>
      <vt:lpstr>“The programs and other operating information used by a computer”  – Oxford Dictionaries definition of software</vt:lpstr>
      <vt:lpstr>Fundamentals Index</vt:lpstr>
      <vt:lpstr>Information – What is software?</vt:lpstr>
      <vt:lpstr>Applications of Software</vt:lpstr>
      <vt:lpstr>Software Interface</vt:lpstr>
      <vt:lpstr>Licensing</vt:lpstr>
      <vt:lpstr>System Software</vt:lpstr>
      <vt:lpstr>Commercial Software</vt:lpstr>
      <vt:lpstr>Web-based Software</vt:lpstr>
      <vt:lpstr>User Support</vt:lpstr>
      <vt:lpstr>File Format</vt:lpstr>
      <vt:lpstr>Data Transfer</vt:lpstr>
      <vt:lpstr>System Utilities Index</vt:lpstr>
      <vt:lpstr>Disk Utility Software</vt:lpstr>
      <vt:lpstr>File Management</vt:lpstr>
      <vt:lpstr>Virus Scanning</vt:lpstr>
      <vt:lpstr>Compression/Decompression</vt:lpstr>
      <vt:lpstr>Bibliography</vt:lpstr>
    </vt:vector>
  </TitlesOfParts>
  <Company>ISH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Software</dc:title>
  <dc:creator>Elias Bergroth</dc:creator>
  <cp:lastModifiedBy>Elias Bergroth</cp:lastModifiedBy>
  <cp:revision>24</cp:revision>
  <dcterms:created xsi:type="dcterms:W3CDTF">2013-04-03T06:06:57Z</dcterms:created>
  <dcterms:modified xsi:type="dcterms:W3CDTF">2013-04-17T06:22:05Z</dcterms:modified>
</cp:coreProperties>
</file>